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0" r:id="rId2"/>
    <p:sldId id="267" r:id="rId3"/>
    <p:sldId id="268" r:id="rId4"/>
    <p:sldId id="269" r:id="rId5"/>
    <p:sldId id="266" r:id="rId6"/>
  </p:sldIdLst>
  <p:sldSz cx="9144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19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96484"/>
            <a:ext cx="7772400" cy="318346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802717"/>
            <a:ext cx="6858000" cy="220768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28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9020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486834"/>
            <a:ext cx="1971675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486834"/>
            <a:ext cx="5800725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1895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0987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279653"/>
            <a:ext cx="7886700" cy="38036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6119286"/>
            <a:ext cx="7886700" cy="200024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1544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434167"/>
            <a:ext cx="38862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434167"/>
            <a:ext cx="38862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0349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86836"/>
            <a:ext cx="788670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2241551"/>
            <a:ext cx="3868340" cy="10985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3340100"/>
            <a:ext cx="386834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2241551"/>
            <a:ext cx="3887391" cy="10985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3340100"/>
            <a:ext cx="3887391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8121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0118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0182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609600"/>
            <a:ext cx="294917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316569"/>
            <a:ext cx="4629150" cy="649816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743200"/>
            <a:ext cx="2949178" cy="508211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0080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609600"/>
            <a:ext cx="294917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316569"/>
            <a:ext cx="4629150" cy="649816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743200"/>
            <a:ext cx="2949178" cy="508211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4869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486836"/>
            <a:ext cx="78867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434167"/>
            <a:ext cx="78867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8475136"/>
            <a:ext cx="2057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E1E58-BBE5-48AA-A14E-8F2E92A3C5FB}" type="datetimeFigureOut">
              <a:rPr lang="en-IN" smtClean="0"/>
              <a:t>19-10-2021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8475136"/>
            <a:ext cx="30861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8475136"/>
            <a:ext cx="2057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39298-F034-4A0D-96EB-B16934F329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3192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mun@sjbhs.edu.i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1DDC8E-7772-4FFD-8E7C-00CCCDEAD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481" y="2142000"/>
            <a:ext cx="4899036" cy="486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560C77-3758-411E-ADF4-C36971A6DA7A}"/>
              </a:ext>
            </a:extLst>
          </p:cNvPr>
          <p:cNvSpPr txBox="1"/>
          <p:nvPr/>
        </p:nvSpPr>
        <p:spPr>
          <a:xfrm>
            <a:off x="1736203" y="3359567"/>
            <a:ext cx="567159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Regis SemBd" pitchFamily="2" charset="0"/>
                <a:ea typeface="Times New Roman" panose="02020603050405020304" pitchFamily="18" charset="0"/>
              </a:rPr>
              <a:t>RULES &amp;</a:t>
            </a:r>
            <a:r>
              <a:rPr lang="en-IN" sz="6000" dirty="0">
                <a:solidFill>
                  <a:schemeClr val="bg1"/>
                </a:solidFill>
                <a:latin typeface="Regis SemBd" pitchFamily="2" charset="0"/>
                <a:ea typeface="Times New Roman" panose="02020603050405020304" pitchFamily="18" charset="0"/>
              </a:rPr>
              <a:t> </a:t>
            </a:r>
          </a:p>
          <a:p>
            <a:pPr algn="ctr"/>
            <a:r>
              <a:rPr lang="en-IN" sz="6000" dirty="0">
                <a:solidFill>
                  <a:schemeClr val="bg1"/>
                </a:solidFill>
                <a:latin typeface="Regis SemBd" pitchFamily="2" charset="0"/>
                <a:ea typeface="Times New Roman" panose="02020603050405020304" pitchFamily="18" charset="0"/>
              </a:rPr>
              <a:t>REGULATIONS</a:t>
            </a:r>
            <a:endParaRPr lang="en-US" sz="6000" dirty="0">
              <a:solidFill>
                <a:schemeClr val="bg1"/>
              </a:solidFill>
              <a:latin typeface="Regis SemBd" pitchFamily="2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1513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75BC14-1079-4EDB-98AC-AA79167BD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391594"/>
            <a:ext cx="6889831" cy="2314936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IN" sz="3200" dirty="0">
                <a:solidFill>
                  <a:schemeClr val="bg1"/>
                </a:solidFill>
                <a:latin typeface="Regis SemBd" pitchFamily="2" charset="0"/>
              </a:rPr>
              <a:t>General Rules &amp; Regulations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C54C7E5-407C-473F-8083-46482098034C}"/>
              </a:ext>
            </a:extLst>
          </p:cNvPr>
          <p:cNvCxnSpPr>
            <a:cxnSpLocks/>
          </p:cNvCxnSpPr>
          <p:nvPr/>
        </p:nvCxnSpPr>
        <p:spPr>
          <a:xfrm flipH="1">
            <a:off x="1532199" y="1074187"/>
            <a:ext cx="6079603" cy="0"/>
          </a:xfrm>
          <a:prstGeom prst="line">
            <a:avLst/>
          </a:prstGeom>
          <a:ln>
            <a:solidFill>
              <a:srgbClr val="C0984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A65E5C9E-D70A-4C4C-BB20-2C5C39FD5D8A}"/>
              </a:ext>
            </a:extLst>
          </p:cNvPr>
          <p:cNvSpPr txBox="1">
            <a:spLocks/>
          </p:cNvSpPr>
          <p:nvPr/>
        </p:nvSpPr>
        <p:spPr>
          <a:xfrm>
            <a:off x="1143001" y="319690"/>
            <a:ext cx="6858001" cy="1705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US" sz="4000" dirty="0">
              <a:solidFill>
                <a:srgbClr val="C09841"/>
              </a:solidFill>
              <a:latin typeface="Regis SemBd" pitchFamily="2" charset="0"/>
              <a:ea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3062E2-C850-4F04-940B-8024E342376B}"/>
              </a:ext>
            </a:extLst>
          </p:cNvPr>
          <p:cNvSpPr txBox="1"/>
          <p:nvPr/>
        </p:nvSpPr>
        <p:spPr>
          <a:xfrm>
            <a:off x="739332" y="1514172"/>
            <a:ext cx="7665335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chemeClr val="bg1"/>
                </a:solidFill>
                <a:latin typeface="Mulish Light" pitchFamily="2" charset="0"/>
              </a:rPr>
              <a:t>SJBHSMUN is open to all students up to first year in their respective undergraduate courses.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8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chemeClr val="bg1"/>
                </a:solidFill>
                <a:latin typeface="Mulish Light" pitchFamily="2" charset="0"/>
              </a:rPr>
              <a:t>All delegates must attend the conference using laptops with a working camera and microphone. Virtual backgrounds of any sort are prohibited.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8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chemeClr val="bg1"/>
                </a:solidFill>
                <a:latin typeface="Mulish Light" pitchFamily="2" charset="0"/>
              </a:rPr>
              <a:t>The dress code is western formals. Indian formals are permitted for the delegates of the Lok Sabha.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8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800" dirty="0">
                <a:solidFill>
                  <a:schemeClr val="bg1"/>
                </a:solidFill>
                <a:latin typeface="Mulish Light" pitchFamily="2" charset="0"/>
              </a:rPr>
              <a:t>The prize money mentioned on the website is subject to change.</a:t>
            </a:r>
          </a:p>
        </p:txBody>
      </p:sp>
    </p:spTree>
    <p:extLst>
      <p:ext uri="{BB962C8B-B14F-4D97-AF65-F5344CB8AC3E}">
        <p14:creationId xmlns:p14="http://schemas.microsoft.com/office/powerpoint/2010/main" val="7140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75BC14-1079-4EDB-98AC-AA79167BD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392411"/>
            <a:ext cx="6889831" cy="2314936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IN" dirty="0">
                <a:solidFill>
                  <a:schemeClr val="bg1"/>
                </a:solidFill>
                <a:latin typeface="Regis SemBd" pitchFamily="2" charset="0"/>
              </a:rPr>
              <a:t>Rules with Regard to Registrations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C54C7E5-407C-473F-8083-46482098034C}"/>
              </a:ext>
            </a:extLst>
          </p:cNvPr>
          <p:cNvCxnSpPr>
            <a:cxnSpLocks/>
          </p:cNvCxnSpPr>
          <p:nvPr/>
        </p:nvCxnSpPr>
        <p:spPr>
          <a:xfrm flipH="1">
            <a:off x="1532196" y="1074187"/>
            <a:ext cx="6079603" cy="0"/>
          </a:xfrm>
          <a:prstGeom prst="line">
            <a:avLst/>
          </a:prstGeom>
          <a:ln>
            <a:solidFill>
              <a:srgbClr val="C0984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43062E2-C850-4F04-940B-8024E342376B}"/>
              </a:ext>
            </a:extLst>
          </p:cNvPr>
          <p:cNvSpPr txBox="1"/>
          <p:nvPr/>
        </p:nvSpPr>
        <p:spPr>
          <a:xfrm>
            <a:off x="779841" y="1548752"/>
            <a:ext cx="7584311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  <a:latin typeface="Mulish Light" pitchFamily="2" charset="0"/>
              </a:rPr>
              <a:t>The registration fee is to be paid within 48 hours after receiving the confirmation email. A payment link shall be sent for the same.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2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  <a:latin typeface="Mulish Light" pitchFamily="2" charset="0"/>
              </a:rPr>
              <a:t>After the payment to the account mentioned in the confirmation email is made, a screenshot/ confirmation of the same must be sent to </a:t>
            </a:r>
            <a:r>
              <a:rPr lang="en-US" sz="2200" dirty="0">
                <a:solidFill>
                  <a:srgbClr val="FFC000"/>
                </a:solidFill>
                <a:latin typeface="Mulish Light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mun@sjbhs.edu.in</a:t>
            </a:r>
            <a:r>
              <a:rPr lang="en-US" sz="2200" dirty="0">
                <a:solidFill>
                  <a:schemeClr val="bg1"/>
                </a:solidFill>
                <a:latin typeface="Mulish Light" pitchFamily="2" charset="0"/>
              </a:rPr>
              <a:t>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2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  <a:latin typeface="Mulish Light" pitchFamily="2" charset="0"/>
              </a:rPr>
              <a:t>In case of cancellation after payment, refunds shall be allowed up to 2 days prior to the MUN.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2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  <a:latin typeface="Mulish Light" pitchFamily="2" charset="0"/>
              </a:rPr>
              <a:t>Registrations shall be made on a first come-first serve basis.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2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  <a:latin typeface="Mulish Light" pitchFamily="2" charset="0"/>
              </a:rPr>
              <a:t>Kindly ensure that the phone number submitted at the time of registration is a WhatsApp number.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2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  <a:latin typeface="Mulish Light" pitchFamily="2" charset="0"/>
              </a:rPr>
              <a:t>A valid ID proof (school ID, Aadhar Cards etc.) must be submitted at the time of registration. The photo must be clear and visible.</a:t>
            </a:r>
          </a:p>
        </p:txBody>
      </p:sp>
    </p:spTree>
    <p:extLst>
      <p:ext uri="{BB962C8B-B14F-4D97-AF65-F5344CB8AC3E}">
        <p14:creationId xmlns:p14="http://schemas.microsoft.com/office/powerpoint/2010/main" val="2310687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75BC14-1079-4EDB-98AC-AA79167BD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169" y="294025"/>
            <a:ext cx="6889831" cy="2314936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IN" sz="3600" dirty="0">
                <a:solidFill>
                  <a:schemeClr val="bg1"/>
                </a:solidFill>
                <a:latin typeface="Regis SemBd" pitchFamily="2" charset="0"/>
              </a:rPr>
              <a:t>Committee Rules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C54C7E5-407C-473F-8083-46482098034C}"/>
              </a:ext>
            </a:extLst>
          </p:cNvPr>
          <p:cNvCxnSpPr>
            <a:cxnSpLocks/>
          </p:cNvCxnSpPr>
          <p:nvPr/>
        </p:nvCxnSpPr>
        <p:spPr>
          <a:xfrm flipH="1">
            <a:off x="1532199" y="1074187"/>
            <a:ext cx="6079603" cy="0"/>
          </a:xfrm>
          <a:prstGeom prst="line">
            <a:avLst/>
          </a:prstGeom>
          <a:ln>
            <a:solidFill>
              <a:srgbClr val="C0984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43062E2-C850-4F04-940B-8024E342376B}"/>
              </a:ext>
            </a:extLst>
          </p:cNvPr>
          <p:cNvSpPr txBox="1"/>
          <p:nvPr/>
        </p:nvSpPr>
        <p:spPr>
          <a:xfrm>
            <a:off x="701352" y="1451493"/>
            <a:ext cx="7741296" cy="68172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300" dirty="0">
                <a:solidFill>
                  <a:schemeClr val="bg1"/>
                </a:solidFill>
                <a:latin typeface="Mulish Light" pitchFamily="2" charset="0"/>
              </a:rPr>
              <a:t>The conference will be held on the ZOOM platform.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3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300" dirty="0">
                <a:solidFill>
                  <a:schemeClr val="bg1"/>
                </a:solidFill>
                <a:latin typeface="Mulish Light" pitchFamily="2" charset="0"/>
              </a:rPr>
              <a:t>Delegates are required to join the zoom link 20 minutes prior to the commencement of the session.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3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300" dirty="0">
                <a:solidFill>
                  <a:schemeClr val="bg1"/>
                </a:solidFill>
                <a:latin typeface="Mulish Light" pitchFamily="2" charset="0"/>
              </a:rPr>
              <a:t>The participants are required to rename themselves as follows – (Country/portfolio – individual name).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3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300" dirty="0">
                <a:solidFill>
                  <a:schemeClr val="bg1"/>
                </a:solidFill>
                <a:latin typeface="Mulish Light" pitchFamily="2" charset="0"/>
              </a:rPr>
              <a:t>Any participant failing to join on time will be required to give an explanation for the same to the EB members.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3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300" dirty="0">
                <a:solidFill>
                  <a:schemeClr val="bg1"/>
                </a:solidFill>
                <a:latin typeface="Mulish Light" pitchFamily="2" charset="0"/>
              </a:rPr>
              <a:t>The chat option on the ZOOM platform shall be open for direct communication. Delegates can make use of the same, keeping in mind the Anti-harassment Policy.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3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300" dirty="0">
                <a:solidFill>
                  <a:schemeClr val="bg1"/>
                </a:solidFill>
                <a:latin typeface="Mulish Light" pitchFamily="2" charset="0"/>
              </a:rPr>
              <a:t>All grievances can be mailed to mun@sjbhs.edu.in or a message can be sent to the student coordinators.</a:t>
            </a:r>
          </a:p>
          <a:p>
            <a:pPr marL="342900" indent="-342900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300" dirty="0">
              <a:solidFill>
                <a:schemeClr val="bg1"/>
              </a:solidFill>
              <a:latin typeface="Mulish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352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AF26F87-F85D-42FF-814F-0446E3D14B4F}"/>
              </a:ext>
            </a:extLst>
          </p:cNvPr>
          <p:cNvSpPr txBox="1">
            <a:spLocks/>
          </p:cNvSpPr>
          <p:nvPr/>
        </p:nvSpPr>
        <p:spPr>
          <a:xfrm>
            <a:off x="1127081" y="270876"/>
            <a:ext cx="6889831" cy="2314936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IN" sz="3600" dirty="0">
                <a:solidFill>
                  <a:schemeClr val="bg1"/>
                </a:solidFill>
                <a:latin typeface="Regis SemBd" pitchFamily="2" charset="0"/>
              </a:rPr>
              <a:t>Committee Rules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0D5222-4BDA-4AFE-9301-C5378686CB0E}"/>
              </a:ext>
            </a:extLst>
          </p:cNvPr>
          <p:cNvSpPr txBox="1"/>
          <p:nvPr/>
        </p:nvSpPr>
        <p:spPr>
          <a:xfrm>
            <a:off x="719796" y="1428344"/>
            <a:ext cx="77044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  <a:latin typeface="Mulish Light" pitchFamily="2" charset="0"/>
              </a:rPr>
              <a:t>No vulgarity or inappropriate language/gestures will be tolerated.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  <a:latin typeface="Mulish Light" pitchFamily="2" charset="0"/>
              </a:rPr>
              <a:t>The decision of the Executive Board Members is final.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  <a:latin typeface="Mulish Light" pitchFamily="2" charset="0"/>
              </a:rPr>
              <a:t>There must be AT LEAST 1 executive board member on each of the WhatsApp groups of respective bloc groups. This is with respect to the marking of the delegates.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  <a:latin typeface="Mulish Light" pitchFamily="2" charset="0"/>
              </a:rPr>
              <a:t>The delegates are requested to upload the profile picture of the respective country/portfolio as their display picture on zoom. The same shall be forwarded to them after the payment is made.</a:t>
            </a: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bg1"/>
              </a:solidFill>
              <a:latin typeface="Mulish Light" pitchFamily="2" charset="0"/>
            </a:endParaRPr>
          </a:p>
          <a:p>
            <a:pPr marL="342900" indent="-342900" algn="just">
              <a:buClr>
                <a:srgbClr val="C09841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  <a:latin typeface="Mulish Light" pitchFamily="2" charset="0"/>
              </a:rPr>
              <a:t> We expect the active cooperation of everyone to make SJBHSMUN a memorable experience for all. </a:t>
            </a:r>
            <a:endParaRPr lang="en-IN" sz="24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764892-95BD-4237-91D0-023B120B1B9F}"/>
              </a:ext>
            </a:extLst>
          </p:cNvPr>
          <p:cNvCxnSpPr>
            <a:cxnSpLocks/>
          </p:cNvCxnSpPr>
          <p:nvPr/>
        </p:nvCxnSpPr>
        <p:spPr>
          <a:xfrm flipH="1">
            <a:off x="1532196" y="1074187"/>
            <a:ext cx="6079603" cy="0"/>
          </a:xfrm>
          <a:prstGeom prst="line">
            <a:avLst/>
          </a:prstGeom>
          <a:ln>
            <a:solidFill>
              <a:srgbClr val="C0984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259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1112</TotalTime>
  <Words>447</Words>
  <Application>Microsoft Office PowerPoint</Application>
  <PresentationFormat>Custom</PresentationFormat>
  <Paragraphs>44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Mulish Light</vt:lpstr>
      <vt:lpstr>Regis SemBd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SJBHSMUN - Schedule</dc:title>
  <dc:creator>SJBHSMUN</dc:creator>
  <cp:lastModifiedBy>Harshit Goel</cp:lastModifiedBy>
  <cp:revision>5</cp:revision>
  <dcterms:created xsi:type="dcterms:W3CDTF">2021-09-22T14:36:45Z</dcterms:created>
  <dcterms:modified xsi:type="dcterms:W3CDTF">2021-10-20T05:17:41Z</dcterms:modified>
</cp:coreProperties>
</file>

<file path=docProps/thumbnail.jpeg>
</file>